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8" r:id="rId1"/>
  </p:sldMasterIdLst>
  <p:notesMasterIdLst>
    <p:notesMasterId r:id="rId42"/>
  </p:notesMasterIdLst>
  <p:sldIdLst>
    <p:sldId id="256" r:id="rId2"/>
    <p:sldId id="286" r:id="rId3"/>
    <p:sldId id="298" r:id="rId4"/>
    <p:sldId id="283" r:id="rId5"/>
    <p:sldId id="287" r:id="rId6"/>
    <p:sldId id="258" r:id="rId7"/>
    <p:sldId id="288" r:id="rId8"/>
    <p:sldId id="285" r:id="rId9"/>
    <p:sldId id="284" r:id="rId10"/>
    <p:sldId id="289" r:id="rId11"/>
    <p:sldId id="290" r:id="rId12"/>
    <p:sldId id="293" r:id="rId13"/>
    <p:sldId id="291" r:id="rId14"/>
    <p:sldId id="292" r:id="rId15"/>
    <p:sldId id="294" r:id="rId16"/>
    <p:sldId id="295" r:id="rId17"/>
    <p:sldId id="296" r:id="rId18"/>
    <p:sldId id="297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5" r:id="rId38"/>
    <p:sldId id="346" r:id="rId39"/>
    <p:sldId id="347" r:id="rId40"/>
    <p:sldId id="348" r:id="rId41"/>
  </p:sldIdLst>
  <p:sldSz cx="12192000" cy="6858000"/>
  <p:notesSz cx="12192000" cy="6858000"/>
  <p:embeddedFontLst>
    <p:embeddedFont>
      <p:font typeface="Corbel Light" panose="020B030302020402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rbel" panose="020B0503020204020204" pitchFamily="3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1" autoAdjust="0"/>
    <p:restoredTop sz="94660"/>
  </p:normalViewPr>
  <p:slideViewPr>
    <p:cSldViewPr>
      <p:cViewPr varScale="1">
        <p:scale>
          <a:sx n="106" d="100"/>
          <a:sy n="106" d="100"/>
        </p:scale>
        <p:origin x="918" y="7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53984-1453-445F-8DB6-D18D62FC8403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1FD09-13B4-42BA-A7AD-273B23FA7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2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" name="Google Shape;239;g1404b78b1c5_1_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404b78b1c5_1_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/>
              <a:t>Олимпиада НТО позволяет попробовать свои силы и прокачать компетенции в совершенно разных направлениях: вы можете выбрать то, которое вас больше всего заинтересует.</a:t>
            </a:r>
            <a:endParaRPr/>
          </a:p>
        </p:txBody>
      </p:sp>
      <p:sp>
        <p:nvSpPr>
          <p:cNvPr id="241" name="Google Shape;241;g1404b78b1c5_1_6:notes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ru-RU">
                <a:solidFill>
                  <a:prstClr val="black"/>
                </a:solidFill>
                <a:cs typeface="Arial"/>
              </a:rPr>
              <a:pPr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t>8</a:t>
            </a:fld>
            <a:endParaRPr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068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1FD09-13B4-42BA-A7AD-273B23FA756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2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6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9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_текст+спис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1;p68"/>
          <p:cNvSpPr txBox="1"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fld id="{8CE46F94-E3C0-449B-9BDF-F9CD9245EA86}" type="slidenum"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 defTabSz="913584">
                <a:defRPr/>
              </a:pPr>
              <a:t>‹#›</a:t>
            </a:fld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8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" userDrawn="1">
  <p:cSld name="NTI_2 столб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 hasCustomPrompt="1"/>
          </p:nvPr>
        </p:nvSpPr>
        <p:spPr bwMode="auto">
          <a:xfrm>
            <a:off x="605938" y="1440336"/>
            <a:ext cx="10951528" cy="51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5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 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4" y="-779"/>
            <a:ext cx="12190615" cy="6858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65302" y="502972"/>
            <a:ext cx="1551458" cy="1202799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154081" y="2305696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 anchor="t">
            <a:spAutoFit/>
          </a:bodyPr>
          <a:lstStyle>
            <a:lvl1pPr>
              <a:defRPr lang="ru-RU" sz="3200" b="0">
                <a:solidFill>
                  <a:schemeClr val="bg1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  <a:defRPr/>
            </a:pPr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151928" y="3686796"/>
            <a:ext cx="5726245" cy="273194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5"/>
              </a:buBlip>
              <a:defRPr lang="ru-RU" sz="1600">
                <a:solidFill>
                  <a:srgbClr val="B5BBBF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2100"/>
              </a:lnSpc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29" name="Google Shape;118;p1"/>
          <p:cNvPicPr/>
          <p:nvPr userDrawn="1"/>
        </p:nvPicPr>
        <p:blipFill>
          <a:blip r:embed="rId6">
            <a:alphaModFix/>
          </a:blip>
          <a:stretch/>
        </p:blipFill>
        <p:spPr bwMode="auto"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/>
          <p:cNvPicPr/>
          <p:nvPr userDrawn="1"/>
        </p:nvPicPr>
        <p:blipFill>
          <a:blip r:embed="rId7">
            <a:alphaModFix/>
          </a:blip>
          <a:stretch/>
        </p:blipFill>
        <p:spPr bwMode="auto"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403324" y="522169"/>
            <a:ext cx="7123374" cy="6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просто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1440337"/>
            <a:ext cx="10980124" cy="493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428283" y="6464806"/>
            <a:ext cx="258366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63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фото+текст спра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4953837" y="2339163"/>
            <a:ext cx="6603629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1627833"/>
            <a:ext cx="4491613" cy="5230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795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текст+фото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 bwMode="auto"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 bwMode="auto">
          <a:xfrm>
            <a:off x="0" y="4359349"/>
            <a:ext cx="12192000" cy="249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008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инфографи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0" y="1616149"/>
            <a:ext cx="12192000" cy="5241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45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текст+фото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 bwMode="auto">
          <a:xfrm>
            <a:off x="605939" y="1776550"/>
            <a:ext cx="4805850" cy="466711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 bwMode="auto">
          <a:xfrm>
            <a:off x="5889625" y="1776216"/>
            <a:ext cx="6302375" cy="25384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2"/>
          </p:nvPr>
        </p:nvSpPr>
        <p:spPr bwMode="auto">
          <a:xfrm>
            <a:off x="5889625" y="4314628"/>
            <a:ext cx="6302375" cy="25433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00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 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087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27942E-2E68-4FE9-A790-64B3B1B426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33104C-00FF-4E39-8FE8-6F0EAFADAB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0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 1" userDrawn="1">
  <p:cSld name="NTI_2 столбц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 bwMode="auto"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 bwMode="auto">
          <a:xfrm>
            <a:off x="605951" y="1702675"/>
            <a:ext cx="10951600" cy="467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50">
                <a:latin typeface="Corbel"/>
                <a:ea typeface="Corbel"/>
                <a:cs typeface="Corbel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8" name="Google Shape;88;g13cee3b92fc_0_1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 bwMode="auto"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defRPr/>
            </a:pPr>
            <a:fld id="{00000000-1234-1234-1234-123412341234}" type="slidenum"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>
                <a:defRPr/>
              </a:pPr>
              <a:t>‹#›</a:t>
            </a:fld>
            <a:r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sz="145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38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7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НТО 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4" y="-779"/>
            <a:ext cx="12190615" cy="6858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65302" y="502972"/>
            <a:ext cx="1551458" cy="1202799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154081" y="2305696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 anchor="t">
            <a:spAutoFit/>
          </a:bodyPr>
          <a:lstStyle>
            <a:lvl1pPr>
              <a:defRPr lang="ru-RU" sz="3200" b="0">
                <a:solidFill>
                  <a:schemeClr val="bg1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  <a:defRPr/>
            </a:pPr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151928" y="3686796"/>
            <a:ext cx="5726245" cy="273194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5"/>
              </a:buBlip>
              <a:defRPr lang="ru-RU" sz="1600">
                <a:solidFill>
                  <a:srgbClr val="B5BBBF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2100"/>
              </a:lnSpc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29" name="Google Shape;118;p1"/>
          <p:cNvPicPr/>
          <p:nvPr userDrawn="1"/>
        </p:nvPicPr>
        <p:blipFill>
          <a:blip r:embed="rId6">
            <a:alphaModFix/>
          </a:blip>
          <a:stretch/>
        </p:blipFill>
        <p:spPr bwMode="auto"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/>
          <p:cNvPicPr/>
          <p:nvPr userDrawn="1"/>
        </p:nvPicPr>
        <p:blipFill>
          <a:blip r:embed="rId7">
            <a:alphaModFix/>
          </a:blip>
          <a:stretch/>
        </p:blipFill>
        <p:spPr bwMode="auto"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403324" y="522169"/>
            <a:ext cx="7123374" cy="6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0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НТО просто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1440337"/>
            <a:ext cx="10980124" cy="493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428283" y="6464806"/>
            <a:ext cx="258366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990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" userDrawn="1">
  <p:cSld name="1_NTI_2 столб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 hasCustomPrompt="1"/>
          </p:nvPr>
        </p:nvSpPr>
        <p:spPr bwMode="auto">
          <a:xfrm>
            <a:off x="605938" y="1440336"/>
            <a:ext cx="10951528" cy="51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1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НТО фото+текст спра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4953837" y="2339163"/>
            <a:ext cx="6603629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1627833"/>
            <a:ext cx="4491613" cy="5230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817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НТО текст+фото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 bwMode="auto"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 bwMode="auto">
          <a:xfrm>
            <a:off x="0" y="4359349"/>
            <a:ext cx="12192000" cy="249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005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НТО инфографи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0" y="1616149"/>
            <a:ext cx="12192000" cy="5241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21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36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НТО текст+фото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 bwMode="auto">
          <a:xfrm>
            <a:off x="605939" y="1776550"/>
            <a:ext cx="4805850" cy="466711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 bwMode="auto">
          <a:xfrm>
            <a:off x="5889625" y="1776216"/>
            <a:ext cx="6302375" cy="25384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2"/>
          </p:nvPr>
        </p:nvSpPr>
        <p:spPr bwMode="auto">
          <a:xfrm>
            <a:off x="5889625" y="4314628"/>
            <a:ext cx="6302375" cy="25433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22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НТО 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296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27942E-2E68-4FE9-A790-64B3B1B426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33104C-00FF-4E39-8FE8-6F0EAFADAB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76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НТО_текст+спис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1;p68"/>
          <p:cNvSpPr txBox="1"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fld id="{8CE46F94-E3C0-449B-9BDF-F9CD9245EA86}" type="slidenum"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 defTabSz="913584">
                <a:defRPr/>
              </a:pPr>
              <a:t>‹#›</a:t>
            </a:fld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43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 1" userDrawn="1">
  <p:cSld name="1_NTI_2 столбц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 bwMode="auto"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 bwMode="auto">
          <a:xfrm>
            <a:off x="605951" y="1702675"/>
            <a:ext cx="10951600" cy="467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50">
                <a:latin typeface="Corbel"/>
                <a:ea typeface="Corbel"/>
                <a:cs typeface="Corbel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8" name="Google Shape;88;g13cee3b92fc_0_1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 bwMode="auto"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defRPr/>
            </a:pPr>
            <a:fld id="{00000000-1234-1234-1234-123412341234}" type="slidenum"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>
                <a:defRPr/>
              </a:pPr>
              <a:t>‹#›</a:t>
            </a:fld>
            <a:r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sz="145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53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НТО 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4" y="-779"/>
            <a:ext cx="12190615" cy="6858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65302" y="502972"/>
            <a:ext cx="1551458" cy="1202799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154081" y="2305696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 anchor="t">
            <a:spAutoFit/>
          </a:bodyPr>
          <a:lstStyle>
            <a:lvl1pPr>
              <a:defRPr lang="ru-RU" sz="3200" b="0">
                <a:solidFill>
                  <a:schemeClr val="bg1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  <a:defRPr/>
            </a:pPr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151928" y="3686796"/>
            <a:ext cx="5726245" cy="273194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5"/>
              </a:buBlip>
              <a:defRPr lang="ru-RU" sz="1600">
                <a:solidFill>
                  <a:srgbClr val="B5BBBF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2100"/>
              </a:lnSpc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29" name="Google Shape;118;p1"/>
          <p:cNvPicPr/>
          <p:nvPr userDrawn="1"/>
        </p:nvPicPr>
        <p:blipFill>
          <a:blip r:embed="rId6">
            <a:alphaModFix/>
          </a:blip>
          <a:stretch/>
        </p:blipFill>
        <p:spPr bwMode="auto"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/>
          <p:cNvPicPr/>
          <p:nvPr userDrawn="1"/>
        </p:nvPicPr>
        <p:blipFill>
          <a:blip r:embed="rId7">
            <a:alphaModFix/>
          </a:blip>
          <a:stretch/>
        </p:blipFill>
        <p:spPr bwMode="auto"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403324" y="522169"/>
            <a:ext cx="7123374" cy="6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28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НТО просто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1440337"/>
            <a:ext cx="10980124" cy="493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428283" y="6464806"/>
            <a:ext cx="258366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27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" userDrawn="1">
  <p:cSld name="1_NTI_2 столб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 hasCustomPrompt="1"/>
          </p:nvPr>
        </p:nvSpPr>
        <p:spPr bwMode="auto">
          <a:xfrm>
            <a:off x="605938" y="1440336"/>
            <a:ext cx="10951528" cy="51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78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НТО фото+текст спра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4953837" y="2339163"/>
            <a:ext cx="6603629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1627833"/>
            <a:ext cx="4491613" cy="5230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52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НТО текст+фото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 bwMode="auto"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 bwMode="auto">
          <a:xfrm>
            <a:off x="0" y="4359349"/>
            <a:ext cx="12192000" cy="249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12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44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НТО инфографи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0" y="1616149"/>
            <a:ext cx="12192000" cy="5241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НТО текст+фото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 bwMode="auto">
          <a:xfrm>
            <a:off x="605939" y="1776550"/>
            <a:ext cx="4805850" cy="466711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 bwMode="auto">
          <a:xfrm>
            <a:off x="5889625" y="1776216"/>
            <a:ext cx="6302375" cy="25384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2"/>
          </p:nvPr>
        </p:nvSpPr>
        <p:spPr bwMode="auto">
          <a:xfrm>
            <a:off x="5889625" y="4314628"/>
            <a:ext cx="6302375" cy="25433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34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НТО 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27942E-2E68-4FE9-A790-64B3B1B426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33104C-00FF-4E39-8FE8-6F0EAFADAB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9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НТО_текст+спис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1;p68"/>
          <p:cNvSpPr txBox="1"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fld id="{8CE46F94-E3C0-449B-9BDF-F9CD9245EA86}" type="slidenum"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 defTabSz="913584">
                <a:defRPr/>
              </a:pPr>
              <a:t>‹#›</a:t>
            </a:fld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66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 1" userDrawn="1">
  <p:cSld name="1_NTI_2 столбц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 bwMode="auto"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 bwMode="auto">
          <a:xfrm>
            <a:off x="605951" y="1702675"/>
            <a:ext cx="10951600" cy="467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50">
                <a:latin typeface="Corbel"/>
                <a:ea typeface="Corbel"/>
                <a:cs typeface="Corbel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8" name="Google Shape;88;g13cee3b92fc_0_1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 bwMode="auto"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defRPr/>
            </a:pPr>
            <a:fld id="{00000000-1234-1234-1234-123412341234}" type="slidenum"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>
                <a:defRPr/>
              </a:pPr>
              <a:t>‹#›</a:t>
            </a:fld>
            <a:r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sz="145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75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НТО 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4" y="-779"/>
            <a:ext cx="12190615" cy="6858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65302" y="502972"/>
            <a:ext cx="1551458" cy="1202799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154081" y="2305696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 anchor="t">
            <a:spAutoFit/>
          </a:bodyPr>
          <a:lstStyle>
            <a:lvl1pPr>
              <a:defRPr lang="ru-RU" sz="3200" b="0">
                <a:solidFill>
                  <a:schemeClr val="bg1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  <a:defRPr/>
            </a:pPr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151928" y="3686796"/>
            <a:ext cx="5726245" cy="273194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5"/>
              </a:buBlip>
              <a:defRPr lang="ru-RU" sz="1600">
                <a:solidFill>
                  <a:srgbClr val="B5BBBF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2100"/>
              </a:lnSpc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29" name="Google Shape;118;p1"/>
          <p:cNvPicPr/>
          <p:nvPr userDrawn="1"/>
        </p:nvPicPr>
        <p:blipFill>
          <a:blip r:embed="rId6">
            <a:alphaModFix/>
          </a:blip>
          <a:stretch/>
        </p:blipFill>
        <p:spPr bwMode="auto"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/>
          <p:cNvPicPr/>
          <p:nvPr userDrawn="1"/>
        </p:nvPicPr>
        <p:blipFill>
          <a:blip r:embed="rId7">
            <a:alphaModFix/>
          </a:blip>
          <a:stretch/>
        </p:blipFill>
        <p:spPr bwMode="auto"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403324" y="522169"/>
            <a:ext cx="7123374" cy="6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0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НТО просто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1440337"/>
            <a:ext cx="10980124" cy="493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428283" y="6464806"/>
            <a:ext cx="258366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4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" userDrawn="1">
  <p:cSld name="1_NTI_2 столб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 hasCustomPrompt="1"/>
          </p:nvPr>
        </p:nvSpPr>
        <p:spPr bwMode="auto">
          <a:xfrm>
            <a:off x="605938" y="1440336"/>
            <a:ext cx="10951528" cy="51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92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НТО фото+текст спра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4953837" y="2339163"/>
            <a:ext cx="6603629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1627833"/>
            <a:ext cx="4491613" cy="5230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93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017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НТО текст+фото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 bwMode="auto"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 bwMode="auto">
          <a:xfrm>
            <a:off x="0" y="4359349"/>
            <a:ext cx="12192000" cy="249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94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НТО инфографи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0" y="1616149"/>
            <a:ext cx="12192000" cy="5241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216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НТО текст+фото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 bwMode="auto">
          <a:xfrm>
            <a:off x="605939" y="1776550"/>
            <a:ext cx="4805850" cy="466711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 bwMode="auto">
          <a:xfrm>
            <a:off x="5889625" y="1776216"/>
            <a:ext cx="6302375" cy="25384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2"/>
          </p:nvPr>
        </p:nvSpPr>
        <p:spPr bwMode="auto">
          <a:xfrm>
            <a:off x="5889625" y="4314628"/>
            <a:ext cx="6302375" cy="25433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018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НТО 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695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27942E-2E68-4FE9-A790-64B3B1B426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33104C-00FF-4E39-8FE8-6F0EAFADAB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82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НТО_текст+спис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1;p68"/>
          <p:cNvSpPr txBox="1"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fld id="{8CE46F94-E3C0-449B-9BDF-F9CD9245EA86}" type="slidenum"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 defTabSz="913584">
                <a:defRPr/>
              </a:pPr>
              <a:t>‹#›</a:t>
            </a:fld>
            <a:r>
              <a:rPr lang="id-ID" sz="90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94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 1" userDrawn="1">
  <p:cSld name="1_NTI_2 столбц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 bwMode="auto"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 bwMode="auto">
          <a:xfrm>
            <a:off x="605951" y="1702675"/>
            <a:ext cx="10951600" cy="467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50">
                <a:latin typeface="Corbel"/>
                <a:ea typeface="Corbel"/>
                <a:cs typeface="Corbel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8" name="Google Shape;88;g13cee3b92fc_0_1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 bwMode="auto"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defRPr/>
            </a:pPr>
            <a:fld id="{00000000-1234-1234-1234-123412341234}" type="slidenum"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pPr algn="ctr">
                <a:defRPr/>
              </a:pPr>
              <a:t>‹#›</a:t>
            </a:fld>
            <a:r>
              <a:rPr lang="ru-RU" sz="950" ker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 </a:t>
            </a:r>
            <a:endParaRPr sz="145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6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4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4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9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D9D32-C276-4F5F-A920-AA8EC76BD350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11.01.2024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7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418756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26" r:id="rId14"/>
    <p:sldLayoutId id="2147483727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6" r:id="rId22"/>
    <p:sldLayoutId id="2147483765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  <p:sldLayoutId id="2147483658" r:id="rId31"/>
    <p:sldLayoutId id="2147483659" r:id="rId32"/>
    <p:sldLayoutId id="2147483660" r:id="rId33"/>
    <p:sldLayoutId id="214748366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tcontest.ru/participants/schedule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ti-lesson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tcontest.ru/study/problembook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junior.ntcontest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alent.ntcontest.ru/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ntcontest.ru/tracks/nto-student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tcontest.ru/study/problembook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tcontest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60648"/>
            <a:ext cx="7128792" cy="657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1052736"/>
            <a:ext cx="9793088" cy="56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7B4B38BA-CD11-B07B-B5A9-EDD15ECA2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938" y="1272811"/>
            <a:ext cx="10951528" cy="474728"/>
          </a:xfrm>
        </p:spPr>
        <p:txBody>
          <a:bodyPr/>
          <a:lstStyle/>
          <a:p>
            <a:r>
              <a:rPr lang="ru-RU" dirty="0"/>
              <a:t>Основные даты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0C61984-8383-5F56-067D-CA9FA4DF4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4490" y="114019"/>
            <a:ext cx="5215305" cy="745109"/>
          </a:xfrm>
        </p:spPr>
        <p:txBody>
          <a:bodyPr/>
          <a:lstStyle/>
          <a:p>
            <a:pPr algn="ctr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Годовой цикл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C33648-52CE-3978-DE32-A9112F53466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9336" y="1694722"/>
            <a:ext cx="5472608" cy="4828595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Начало регистрации на НТО для школьников 8 – 11 классов: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solidFill>
                  <a:srgbClr val="FF0000"/>
                </a:solidFill>
              </a:rPr>
              <a:t>23.08.2023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4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Старт Этапа 1 – предметный тур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solidFill>
                  <a:srgbClr val="FF0000"/>
                </a:solidFill>
              </a:rPr>
              <a:t>05.09.2023 – 06.11.2023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Старт Этапа 1 – образовательный блок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Старт Этапа 1 – инженерный тур</a:t>
            </a:r>
            <a:endParaRPr lang="ru-RU" sz="40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i="1" dirty="0">
                <a:solidFill>
                  <a:srgbClr val="FF0000"/>
                </a:solidFill>
              </a:rPr>
              <a:t>3 волны, 240 минут на решение предметного тура в режиме экзамена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4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Старт Этапа 2 - индивидуальная часть, задачи по ролям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/>
              <a:t>Старт Этапа 2 – командная часть</a:t>
            </a:r>
            <a:endParaRPr lang="ru-RU" sz="40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solidFill>
                  <a:srgbClr val="FF0000"/>
                </a:solidFill>
              </a:rPr>
              <a:t>13.11.2023 – 17.12.2023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40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b="1" u="sng" dirty="0"/>
              <a:t>ФИНАЛЫ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solidFill>
                  <a:srgbClr val="FF0000"/>
                </a:solidFill>
              </a:rPr>
              <a:t>февраль – апрель 2024 года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10CBD7-313E-E96C-1D43-0FAE1480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5302946"/>
            <a:ext cx="1448942" cy="14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F91155-855B-56DB-A2E5-ADC8DCAC4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46" y="1249995"/>
            <a:ext cx="5829143" cy="35536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07968" y="6106368"/>
            <a:ext cx="5623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https://ntcontest.ru/participants/schedule</a:t>
            </a:r>
            <a:r>
              <a:rPr lang="en-US" sz="2400" dirty="0" smtClean="0">
                <a:hlinkClick r:id="rId4"/>
              </a:rPr>
              <a:t>/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56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4" y="260647"/>
            <a:ext cx="11721304" cy="6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F24FE735-4829-8103-B730-8F43BBCC3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138" y="1405081"/>
            <a:ext cx="3502919" cy="975640"/>
          </a:xfrm>
        </p:spPr>
        <p:txBody>
          <a:bodyPr/>
          <a:lstStyle/>
          <a:p>
            <a:r>
              <a:rPr lang="ru-RU" sz="28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Урок НТО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6A5E33B-F365-C2DA-2BD0-961F150D7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6900" y="1152765"/>
            <a:ext cx="5215305" cy="643929"/>
          </a:xfrm>
        </p:spPr>
        <p:txBody>
          <a:bodyPr/>
          <a:lstStyle/>
          <a:p>
            <a:pPr marL="342900" indent="-342900" algn="l">
              <a:spcBef>
                <a:spcPts val="1000"/>
              </a:spcBef>
              <a:buClr>
                <a:schemeClr val="dk1"/>
              </a:buClr>
              <a:buSzPts val="1600"/>
            </a:pP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Готовые</a:t>
            </a:r>
            <a:r>
              <a:rPr lang="ru-RU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материалы и ресурсы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3026FE3-0C70-3D42-CC10-1109B92367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9795" y="1930400"/>
            <a:ext cx="5078224" cy="4439577"/>
          </a:xfrm>
        </p:spPr>
        <p:txBody>
          <a:bodyPr>
            <a:noAutofit/>
          </a:bodyPr>
          <a:lstStyle/>
          <a:p>
            <a:pPr marL="173038" indent="-173038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Материалы профориентационных уроков для учащихся 5−11 классов по прорывным для России технологическим направлениям.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Для получения доступа к материалам Урока необходимо пройти регистрацию. Регистрация занимает меньше минуты, все материалы бесплатны.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Урок НТО подходит для: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занятий в технологических кружках;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уроков по информатике, математике, физике, химии, биологии, географии;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внеурочных занятий.</a:t>
            </a:r>
          </a:p>
          <a:p>
            <a:pPr marL="173038" indent="-173038"/>
            <a:endParaRPr lang="ru-RU" sz="1600" dirty="0">
              <a:solidFill>
                <a:srgbClr val="000000"/>
              </a:solidFill>
              <a:latin typeface="CirceRounded"/>
            </a:endParaRPr>
          </a:p>
          <a:p>
            <a:pPr marL="173038" indent="-173038"/>
            <a:r>
              <a:rPr lang="ru-RU" sz="1600" dirty="0">
                <a:solidFill>
                  <a:srgbClr val="000000"/>
                </a:solidFill>
                <a:latin typeface="CirceRounded"/>
              </a:rPr>
              <a:t>Более 40 готовых уроков с интерактивными задачами и готовыми презентациями, разбитые по предметам, направлениям, возрастным группам и профилям.</a:t>
            </a:r>
            <a:endParaRPr lang="ru-RU" sz="1600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EB8E54F9-2FB9-A622-FE4F-30703293A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177800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BE6840F5-8C0E-25DD-3F4A-3CF1219BC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7400" y="193040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kern="0">
              <a:solidFill>
                <a:prstClr val="black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4DF7B33F-B92D-D178-7F24-310E6BE3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73" y="95290"/>
            <a:ext cx="1639646" cy="16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C96090-9AE6-959A-7B11-AAF355013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43" y="1853789"/>
            <a:ext cx="6390443" cy="4302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62708" y="6177557"/>
            <a:ext cx="3717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4"/>
              </a:rPr>
              <a:t>https://nti-lesson.ru</a:t>
            </a:r>
            <a:r>
              <a:rPr lang="en-US" sz="3200" dirty="0" smtClean="0">
                <a:hlinkClick r:id="rId4"/>
              </a:rPr>
              <a:t>/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693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6A5E33B-F365-C2DA-2BD0-961F150D7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8" y="152354"/>
            <a:ext cx="6541587" cy="515688"/>
          </a:xfrm>
        </p:spPr>
        <p:txBody>
          <a:bodyPr/>
          <a:lstStyle/>
          <a:p>
            <a:pPr algn="l"/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Готовые </a:t>
            </a: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материалы</a:t>
            </a:r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и ресурсы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3026FE3-0C70-3D42-CC10-1109B92367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5360" y="2420888"/>
            <a:ext cx="3757138" cy="2270793"/>
          </a:xfrm>
        </p:spPr>
        <p:txBody>
          <a:bodyPr>
            <a:noAutofit/>
          </a:bodyPr>
          <a:lstStyle/>
          <a:p>
            <a:pPr marL="173038" indent="-173038"/>
            <a:r>
              <a:rPr lang="ru-RU" sz="2400" dirty="0"/>
              <a:t>Подробные разборы задач с пояснениями от команды профиля.</a:t>
            </a:r>
          </a:p>
          <a:p>
            <a:pPr marL="173038" indent="-173038"/>
            <a:r>
              <a:rPr lang="ru-RU" sz="2400" dirty="0"/>
              <a:t>Полный </a:t>
            </a:r>
            <a:r>
              <a:rPr lang="ru-RU" sz="2400" dirty="0" smtClean="0"/>
              <a:t>путь </a:t>
            </a:r>
            <a:r>
              <a:rPr lang="ru-RU" sz="2400" dirty="0"/>
              <a:t>участника </a:t>
            </a:r>
            <a:r>
              <a:rPr lang="ru-RU" sz="2400" dirty="0" smtClean="0"/>
              <a:t>с разбивкой </a:t>
            </a:r>
            <a:r>
              <a:rPr lang="ru-RU" sz="2400" dirty="0"/>
              <a:t>на варианты и роли</a:t>
            </a:r>
            <a:r>
              <a:rPr lang="ru-RU" sz="18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F672AD9-764F-E8FB-E818-EF6541C8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7753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8E028B-5A73-80A2-93CA-637EA955A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6" y="2079712"/>
            <a:ext cx="7178055" cy="445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35222" y="1340768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https://ntcontest.ru/study/problembooks</a:t>
            </a:r>
            <a:r>
              <a:rPr lang="en-US" sz="2800" dirty="0" smtClean="0">
                <a:hlinkClick r:id="rId4"/>
              </a:rPr>
              <a:t>/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323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39616" y="260649"/>
            <a:ext cx="9139954" cy="682068"/>
          </a:xfrm>
        </p:spPr>
        <p:txBody>
          <a:bodyPr/>
          <a:lstStyle/>
          <a:p>
            <a:pPr algn="ctr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Дополнительные ресурсы НТО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605938" y="2060849"/>
            <a:ext cx="5634078" cy="4318850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https://junior.ntcontest.ru</a:t>
            </a:r>
            <a:r>
              <a:rPr lang="en-US" sz="3200" dirty="0" smtClean="0">
                <a:hlinkClick r:id="rId2"/>
              </a:rPr>
              <a:t>/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231" y="1434552"/>
            <a:ext cx="2073938" cy="1826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946" y="3698273"/>
            <a:ext cx="6962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hlinkClick r:id="rId4"/>
              </a:rPr>
              <a:t>https://ntcontest.ru/tracks/nto-student/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36" y="3611502"/>
            <a:ext cx="2911392" cy="7583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9683" y="5303087"/>
            <a:ext cx="4799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hlinkClick r:id="rId6"/>
              </a:rPr>
              <a:t>https://talent.ntcontest.ru/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302" y="4861705"/>
            <a:ext cx="5789229" cy="14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9" y="0"/>
            <a:ext cx="1207266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5585"/>
            <a:ext cx="1173730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0724"/>
            <a:ext cx="11737304" cy="6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4DFCA69-6491-F732-9EB5-DD3B19FF2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709" y="213809"/>
            <a:ext cx="8841839" cy="1014286"/>
          </a:xfrm>
        </p:spPr>
        <p:txBody>
          <a:bodyPr/>
          <a:lstStyle/>
          <a:p>
            <a:pPr algn="ctr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Профиль</a:t>
            </a:r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НТО: </a:t>
            </a:r>
            <a:b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Инженерные</a:t>
            </a:r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биологические системы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A07713B-8C43-C2C8-0812-D013B9B06B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9830" y="1556792"/>
            <a:ext cx="6346210" cy="454065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 «Инженерные биологические системы: </a:t>
            </a:r>
            <a:r>
              <a:rPr lang="ru-RU" sz="2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Агробиотехнологии</a:t>
            </a:r>
            <a:r>
              <a:rPr lang="ru-RU" sz="28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посвящен разработке современных устройств, способных создать оптимальные условия для сохранения, роста и развития биологических объектов различного уровня сложности. </a:t>
            </a:r>
          </a:p>
          <a:p>
            <a:endParaRPr lang="ru-RU" sz="20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A08352-FE10-90A9-0274-AACF04E7483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312024" y="2636912"/>
            <a:ext cx="5684162" cy="2593435"/>
          </a:xfrm>
        </p:spPr>
        <p:txBody>
          <a:bodyPr/>
          <a:lstStyle/>
          <a:p>
            <a:r>
              <a:rPr lang="ru-RU" sz="20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Входит </a:t>
            </a:r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перечень РСОШ: </a:t>
            </a:r>
          </a:p>
          <a:p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 2016 года, по приказу Министерства образования; </a:t>
            </a:r>
          </a:p>
          <a:p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 2022 года (поступление на ряд направлений без вступительных экзаменов - БВИ, либо 100 баллов ЕГЭ для победителей).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4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53" y="404664"/>
            <a:ext cx="4595995" cy="63657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7848872" cy="17728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0820"/>
              </a:buClr>
              <a:buSzPts val="3500"/>
            </a:pPr>
            <a: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Концепция технологического развития </a:t>
            </a:r>
            <a:b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на период до 2030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400" y="2014115"/>
            <a:ext cx="58326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Сквозные технологии (технологические направления)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Биотехнологии и технологии живых систем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F81BD"/>
                </a:solidFill>
              </a:rPr>
              <a:t>Технологии </a:t>
            </a:r>
            <a:r>
              <a:rPr lang="ru-RU" sz="2400" dirty="0">
                <a:solidFill>
                  <a:srgbClr val="4F81BD"/>
                </a:solidFill>
              </a:rPr>
              <a:t>управления свойствами биологических объектов </a:t>
            </a:r>
            <a:endParaRPr lang="ru-RU" sz="2400" dirty="0" smtClean="0">
              <a:solidFill>
                <a:srgbClr val="4F81B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Молекулярная </a:t>
            </a:r>
            <a:r>
              <a:rPr lang="ru-RU" sz="2400" dirty="0">
                <a:solidFill>
                  <a:srgbClr val="000000"/>
                </a:solidFill>
              </a:rPr>
              <a:t>инженерия в науках о жизни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Бионическая </a:t>
            </a:r>
            <a:r>
              <a:rPr lang="ru-RU" sz="2400" dirty="0">
                <a:solidFill>
                  <a:srgbClr val="000000"/>
                </a:solidFill>
              </a:rPr>
              <a:t>инженерия в </a:t>
            </a:r>
            <a:r>
              <a:rPr lang="ru-RU" sz="2400" dirty="0" smtClean="0">
                <a:solidFill>
                  <a:srgbClr val="000000"/>
                </a:solidFill>
              </a:rPr>
              <a:t>медицине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Ускоренное </a:t>
            </a:r>
            <a:r>
              <a:rPr lang="ru-RU" sz="2400" dirty="0">
                <a:solidFill>
                  <a:srgbClr val="000000"/>
                </a:solidFill>
              </a:rPr>
              <a:t>развитие </a:t>
            </a:r>
            <a:r>
              <a:rPr lang="ru-RU" sz="2400" dirty="0">
                <a:solidFill>
                  <a:srgbClr val="4F81BD"/>
                </a:solidFill>
              </a:rPr>
              <a:t>генетических технологий </a:t>
            </a:r>
          </a:p>
        </p:txBody>
      </p:sp>
    </p:spTree>
    <p:extLst>
      <p:ext uri="{BB962C8B-B14F-4D97-AF65-F5344CB8AC3E}">
        <p14:creationId xmlns:p14="http://schemas.microsoft.com/office/powerpoint/2010/main" val="1822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631504" y="4728282"/>
            <a:ext cx="10369152" cy="167251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2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Профиль Инженерные биологические системы направлен на решение практических и теоретических задач, в основе которых лежит тематика </a:t>
            </a:r>
            <a:r>
              <a:rPr lang="ru-RU" sz="3200" b="1" dirty="0" err="1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ситифермерства</a:t>
            </a:r>
            <a:r>
              <a:rPr lang="ru-RU" sz="32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.</a:t>
            </a:r>
          </a:p>
        </p:txBody>
      </p:sp>
      <p:pic>
        <p:nvPicPr>
          <p:cNvPr id="1026" name="Picture 2" descr="Поколение Z: легко увлечь, непросто озадачить / Хабр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04193" y="749453"/>
            <a:ext cx="5312573" cy="3541715"/>
          </a:xfrm>
          <a:prstGeom prst="rect">
            <a:avLst/>
          </a:prstGeom>
          <a:noFill/>
        </p:spPr>
      </p:pic>
      <p:pic>
        <p:nvPicPr>
          <p:cNvPr id="1028" name="Picture 4" descr="Беспилотники, спутники и рыбки в Сочи проходит заключительный этап Олимпиады  НТИ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77857" y="749453"/>
            <a:ext cx="5315461" cy="354171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32516" t="46957" b="7953"/>
          <a:stretch/>
        </p:blipFill>
        <p:spPr bwMode="auto">
          <a:xfrm>
            <a:off x="80818" y="3512994"/>
            <a:ext cx="2418426" cy="3343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29301" t="21165" r="3215" b="51946"/>
          <a:stretch/>
        </p:blipFill>
        <p:spPr bwMode="auto">
          <a:xfrm>
            <a:off x="86464" y="1380792"/>
            <a:ext cx="2245497" cy="18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72CC2529-40A1-2A47-E296-7EF598337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236" y="1133392"/>
            <a:ext cx="10951528" cy="570400"/>
          </a:xfrm>
        </p:spPr>
        <p:txBody>
          <a:bodyPr/>
          <a:lstStyle/>
          <a:p>
            <a:pPr algn="ctr"/>
            <a:r>
              <a:rPr lang="ru-RU" sz="2400" dirty="0"/>
              <a:t>Структура олимпиады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FFBF178-2F54-9CBB-1A90-A96348044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3649" y="260648"/>
            <a:ext cx="7496105" cy="515688"/>
          </a:xfrm>
        </p:spPr>
        <p:txBody>
          <a:bodyPr/>
          <a:lstStyle/>
          <a:p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Траектория движения школьника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CCC542-F8AF-CA49-DE28-305D1F05D9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84032" y="2348880"/>
            <a:ext cx="5400600" cy="475089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расчетов с использованием данных из актуальных нормативных документов.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проектирования.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Программирование микроконтроллеров.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биотехнологических методов и лабораторных практик.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err="1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Схемотехника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и оценка процессов в живых системах.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Идентификация биологических объектов и их свойств.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сырьевой продукции.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Химический анализ.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00AA7-2570-CB0C-EDE6-0F1D5387ADF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9336" y="1703792"/>
            <a:ext cx="5564826" cy="404053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первого отборочного этапа участникам предстоит решить задачи по химии и биологии.</a:t>
            </a:r>
            <a:endParaRPr lang="ru-RU" sz="1800" i="1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этап 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 основной тематике профиля: </a:t>
            </a:r>
            <a:r>
              <a:rPr lang="ru-RU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агробиотехнологиям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ситифермерству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b="1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Задания второго этапа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sz="20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являются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междисциплинарными (химия, биология, конструирование и проектирование, информатика) и будут затрагивать самые разные тематики в области профиля</a:t>
            </a:r>
            <a:endParaRPr lang="ru-RU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4EA5939-9E38-2499-8FB9-F08765E0490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392351"/>
            <a:ext cx="11712624" cy="4412913"/>
          </a:xfrm>
        </p:spPr>
        <p:txBody>
          <a:bodyPr>
            <a:normAutofit/>
          </a:bodyPr>
          <a:lstStyle/>
          <a:p>
            <a:pPr marL="5143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важнейших элементов второго этапа является процесс 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команды и выстраивание рабочих взаимоотношений внутри нее. Своевременное распределение задач и эффективное использование рабочего времени поможет получить наиболее высокий результат.</a:t>
            </a:r>
          </a:p>
          <a:p>
            <a:pPr marL="5143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решения заданий участники смогут не только оценить уровень знаний и подобрать коллег для дальнейшей работы, но и сориентироваться в тематике, получить представление об актуальности разработок в данной отрасли, а также дополнить недостающие компетенции с помощью образовательного блока и рекомендаций от разработчиков профиля. </a:t>
            </a:r>
          </a:p>
          <a:p>
            <a:pPr marL="5143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полученные навыки и знания помогут быстро и верно решать задания на финальном этапе.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4221088"/>
            <a:ext cx="5273824" cy="2636912"/>
          </a:xfrm>
          <a:prstGeom prst="rect">
            <a:avLst/>
          </a:prstGeom>
        </p:spPr>
      </p:pic>
      <p:sp>
        <p:nvSpPr>
          <p:cNvPr id="6" name="Подзаголовок 1">
            <a:extLst>
              <a:ext uri="{FF2B5EF4-FFF2-40B4-BE49-F238E27FC236}">
                <a16:creationId xmlns:a16="http://schemas.microsoft.com/office/drawing/2014/main" xmlns="" id="{74F9C8FA-34A4-3EEA-CBDF-7ADBD7B94CCA}"/>
              </a:ext>
            </a:extLst>
          </p:cNvPr>
          <p:cNvSpPr txBox="1">
            <a:spLocks/>
          </p:cNvSpPr>
          <p:nvPr/>
        </p:nvSpPr>
        <p:spPr bwMode="auto">
          <a:xfrm>
            <a:off x="2435932" y="0"/>
            <a:ext cx="6840760" cy="12177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8725" tIns="54350" rIns="108725" bIns="54350" rtlCol="0" anchor="t" anchorCtr="0">
            <a:spAutoFit/>
          </a:bodyPr>
          <a:lstStyle>
            <a:lvl1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orbel"/>
                <a:ea typeface="Tahoma"/>
                <a:cs typeface="Tahoma"/>
              </a:defRPr>
            </a:lvl1pPr>
            <a:lvl2pPr marL="742950" lvl="1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2 этап.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Командная работа</a:t>
            </a:r>
            <a:endParaRPr lang="ru-RU" sz="3600" dirty="0">
              <a:ln w="18415" cmpd="sng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80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74F9C8FA-34A4-3EEA-CBDF-7ADBD7B9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648" y="385945"/>
            <a:ext cx="6840760" cy="1217757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2 </a:t>
            </a:r>
            <a:r>
              <a:rPr lang="ru-RU" sz="3600" dirty="0" smtClean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этап.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Командная </a:t>
            </a: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работа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AFDE866-F52F-7F7C-95D1-52816AD14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1673E0E-EE4A-9DEE-7BF9-BE2522F360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3352" y="2127306"/>
            <a:ext cx="10531029" cy="2545056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2800" b="1" dirty="0"/>
              <a:t>Роли в </a:t>
            </a:r>
            <a:r>
              <a:rPr lang="ru-RU" sz="2800" b="1" dirty="0" smtClean="0"/>
              <a:t>команде:</a:t>
            </a:r>
            <a:endParaRPr lang="ru-RU" sz="3200" dirty="0" smtClean="0"/>
          </a:p>
          <a:p>
            <a:r>
              <a:rPr lang="ru-RU" sz="2800" dirty="0" smtClean="0"/>
              <a:t>Химик</a:t>
            </a:r>
          </a:p>
          <a:p>
            <a:r>
              <a:rPr lang="ru-RU" sz="2800" dirty="0" smtClean="0"/>
              <a:t>Биолог</a:t>
            </a:r>
            <a:endParaRPr lang="ru-RU" sz="2800" dirty="0"/>
          </a:p>
          <a:p>
            <a:r>
              <a:rPr lang="ru-RU" sz="2800" dirty="0"/>
              <a:t>Биотехнолог</a:t>
            </a:r>
          </a:p>
          <a:p>
            <a:r>
              <a:rPr lang="ru-RU" sz="2800" dirty="0"/>
              <a:t>Инженер / программист</a:t>
            </a:r>
          </a:p>
        </p:txBody>
      </p:sp>
      <p:pic>
        <p:nvPicPr>
          <p:cNvPr id="1026" name="Picture 2" descr="https://mruo.ru/uploads/posts/2021-11/1637847310_managing-dev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74" y="2040072"/>
            <a:ext cx="5076292" cy="359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953" y="465041"/>
            <a:ext cx="5153891" cy="515688"/>
          </a:xfrm>
        </p:spPr>
        <p:txBody>
          <a:bodyPr/>
          <a:lstStyle/>
          <a:p>
            <a:pPr algn="ctr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Команды и роли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E53C121-00D1-687E-BD99-4CB33D80AFD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359494"/>
            <a:ext cx="7248128" cy="4614693"/>
          </a:xfrm>
        </p:spPr>
        <p:txBody>
          <a:bodyPr>
            <a:noAutofit/>
          </a:bodyPr>
          <a:lstStyle/>
          <a:p>
            <a:pPr marL="13970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0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0000"/>
                </a:solidFill>
              </a:rPr>
              <a:t>Роль 1. Биолог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</a:rPr>
              <a:t>Осуществляет идентификацию биологических объектов, подбор биологических объектов под нужные задачи, определяет оптимальные условия для их существования и сосуществования и параметры, определяющие эти условия.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0000"/>
                </a:solidFill>
              </a:rPr>
              <a:t>Роль 2. Химик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</a:rPr>
              <a:t>Прорабатывает методики определения содержания веществ в исследуемых объектах, подбор и расчет концентраций удобрений, питательных растворов и прочих сопутствующих соединений. Оценивает возможное негативное влияние на биологические объекты. Исследует неизвестные пробы и решает сопутствующие задачи.</a:t>
            </a:r>
          </a:p>
        </p:txBody>
      </p:sp>
      <p:pic>
        <p:nvPicPr>
          <p:cNvPr id="2" name="Picture 2" descr="Профессия - биотехнолог | Куда Поступати.com - Образование за рубежом и в  Украине">
            <a:extLst>
              <a:ext uri="{FF2B5EF4-FFF2-40B4-BE49-F238E27FC236}">
                <a16:creationId xmlns:a16="http://schemas.microsoft.com/office/drawing/2014/main" xmlns="" id="{8863041A-2FFD-0221-536C-43D36C3B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204864"/>
            <a:ext cx="4393920" cy="29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592" y="349264"/>
            <a:ext cx="5795157" cy="571088"/>
          </a:xfrm>
        </p:spPr>
        <p:txBody>
          <a:bodyPr/>
          <a:lstStyle/>
          <a:p>
            <a:pPr algn="ctr"/>
            <a:r>
              <a:rPr lang="ru-RU" sz="40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Команды</a:t>
            </a: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роли</a:t>
            </a:r>
            <a:endParaRPr lang="ru-RU" sz="3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E53C121-00D1-687E-BD99-4CB33D80AFD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" y="1531918"/>
            <a:ext cx="7549116" cy="44010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0000"/>
                </a:solidFill>
              </a:rPr>
              <a:t>Роль 3. Инженер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</a:rPr>
              <a:t>Решает задачи по программированию. Прорабатывает конструкцию и физическое воплощение установки, занимается вопросами ее работы, сопутствующими расчетами и решением задач, контролирует параметры системы.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0000"/>
                </a:solidFill>
              </a:rPr>
              <a:t>Роль 4. Биотехнолог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</a:rPr>
              <a:t>Определяет возможность получения полезных веществ из предложенного сырья, прорабатывает процесс их получения от исходного сырья до конечного продукта, отвечает за реализацию технологии. Координирует и аккумулирует данные, полученные от биолога и химика, выдает данные инженеру-конструктору.</a:t>
            </a:r>
          </a:p>
        </p:txBody>
      </p:sp>
      <p:pic>
        <p:nvPicPr>
          <p:cNvPr id="2" name="Picture 2" descr="Инженеры в Германии: условия труда, зарплата и поиск работы – GERMANIA.ONE">
            <a:extLst>
              <a:ext uri="{FF2B5EF4-FFF2-40B4-BE49-F238E27FC236}">
                <a16:creationId xmlns:a16="http://schemas.microsoft.com/office/drawing/2014/main" xmlns="" id="{E933D204-23B6-23FC-B45D-D9C1A42A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02" y="2775097"/>
            <a:ext cx="4253024" cy="23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9616" y="238465"/>
            <a:ext cx="7148946" cy="571088"/>
          </a:xfrm>
        </p:spPr>
        <p:txBody>
          <a:bodyPr/>
          <a:lstStyle/>
          <a:p>
            <a:pPr algn="ctr"/>
            <a:r>
              <a:rPr lang="ru-RU" sz="40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Команды</a:t>
            </a: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роли</a:t>
            </a:r>
            <a:endParaRPr lang="ru-RU" sz="3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E53C121-00D1-687E-BD99-4CB33D80AFD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50756" y="1052736"/>
            <a:ext cx="10855960" cy="216024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0000"/>
                </a:solidFill>
              </a:rPr>
              <a:t>Для </a:t>
            </a:r>
            <a:r>
              <a:rPr lang="ru-RU" sz="2400" dirty="0">
                <a:solidFill>
                  <a:srgbClr val="000000"/>
                </a:solidFill>
              </a:rPr>
              <a:t>успешного решения командной части и задач финала </a:t>
            </a:r>
            <a:r>
              <a:rPr lang="ru-RU" sz="2400" dirty="0" smtClean="0">
                <a:solidFill>
                  <a:srgbClr val="000000"/>
                </a:solidFill>
              </a:rPr>
              <a:t>рекомендуется </a:t>
            </a:r>
            <a:r>
              <a:rPr lang="ru-RU" sz="2400" dirty="0">
                <a:solidFill>
                  <a:srgbClr val="000000"/>
                </a:solidFill>
              </a:rPr>
              <a:t>попробовать себя во всех предложенных ролях, либо в своей комфортной роли (химик, биолог) и незнакомой роли биотехнолога или инженера, так как профессия </a:t>
            </a:r>
            <a:r>
              <a:rPr lang="ru-RU" sz="2400" dirty="0" err="1">
                <a:solidFill>
                  <a:srgbClr val="000000"/>
                </a:solidFill>
              </a:rPr>
              <a:t>ситифермер</a:t>
            </a:r>
            <a:r>
              <a:rPr lang="ru-RU" sz="2400" dirty="0">
                <a:solidFill>
                  <a:srgbClr val="000000"/>
                </a:solidFill>
              </a:rPr>
              <a:t> складывается из суммы знаний, полученных в каждом из предложенных направлений. 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333791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351584" y="288348"/>
            <a:ext cx="6264695" cy="654188"/>
          </a:xfrm>
        </p:spPr>
        <p:txBody>
          <a:bodyPr/>
          <a:lstStyle/>
          <a:p>
            <a:r>
              <a:rPr lang="ru-RU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ТРЕБОВАНИЯ</a:t>
            </a:r>
            <a:r>
              <a:rPr lang="ru-RU" sz="20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ru-RU" sz="20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КОМАНДЕ</a:t>
            </a:r>
            <a:r>
              <a:rPr lang="ru-RU" sz="1800" cap="all" dirty="0"/>
              <a:t/>
            </a:r>
            <a:br>
              <a:rPr lang="ru-RU" sz="1800" cap="all" dirty="0"/>
            </a:b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19336" y="1268760"/>
            <a:ext cx="11953328" cy="5256584"/>
          </a:xfrm>
        </p:spPr>
        <p:txBody>
          <a:bodyPr>
            <a:normAutofit/>
          </a:bodyPr>
          <a:lstStyle/>
          <a:p>
            <a:r>
              <a:rPr lang="ru-RU" sz="2000" u="sng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</a:t>
            </a:r>
            <a:endParaRPr lang="ru-RU" sz="2000" u="sng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33388"/>
            <a:r>
              <a:rPr lang="ru-RU" sz="2000" b="1" dirty="0"/>
              <a:t>Биология </a:t>
            </a:r>
            <a:r>
              <a:rPr lang="ru-RU" sz="2000" dirty="0"/>
              <a:t>(общая биология, микробиология, ботаника, анатомия и </a:t>
            </a:r>
            <a:r>
              <a:rPr lang="ru-RU" sz="2000" dirty="0" err="1"/>
              <a:t>нутрициология</a:t>
            </a:r>
            <a:r>
              <a:rPr lang="ru-RU" sz="2000" dirty="0"/>
              <a:t>) необходимы, так как основным объектом изучения будет являться живой органический биологический объект.</a:t>
            </a:r>
          </a:p>
          <a:p>
            <a:pPr indent="433388"/>
            <a:r>
              <a:rPr lang="ru-RU" sz="2000" b="1" dirty="0"/>
              <a:t>Химия </a:t>
            </a:r>
            <a:r>
              <a:rPr lang="ru-RU" sz="2000" dirty="0"/>
              <a:t>(общая химия, органическая химия, аналитическая химия) необходима, так как методы оценки состояния биологического объекта и способы влияния на его состояние основаны на биохимических процессах, протекающих внутри организма, которые в свою очередь могут быть описаны и лабораторно (качественно или количественно) исследованы с помощью методов лабораторной химической практики.</a:t>
            </a:r>
          </a:p>
          <a:p>
            <a:pPr indent="433388"/>
            <a:r>
              <a:rPr lang="ru-RU" sz="2000" b="1" dirty="0"/>
              <a:t>Физика </a:t>
            </a:r>
            <a:r>
              <a:rPr lang="ru-RU" sz="2000" dirty="0"/>
              <a:t>(механика, теплофизика, термодинамика, электрика) необходима для расчета необходимых параметров и работы с основным оборудованием, обеспечивающим процессы в инженерных установках.</a:t>
            </a:r>
          </a:p>
          <a:p>
            <a:pPr indent="433388"/>
            <a:r>
              <a:rPr lang="ru-RU" sz="2000" b="1" dirty="0"/>
              <a:t>Инженерное и конструкторское дело</a:t>
            </a:r>
            <a:r>
              <a:rPr lang="ru-RU" sz="2000" dirty="0"/>
              <a:t> необходимо для проектирования, сборки и безопасного функционального размещения в пространстве всех элементов, обеспечивающих работу установки и технологии, а также для их усовершенствования и модернизации.</a:t>
            </a:r>
          </a:p>
          <a:p>
            <a:pPr indent="433388"/>
            <a:r>
              <a:rPr lang="ru-RU" sz="2000" b="1" dirty="0"/>
              <a:t>Информатика и программирование</a:t>
            </a:r>
            <a:r>
              <a:rPr lang="ru-RU" sz="2000" dirty="0"/>
              <a:t> необходимы для получения и обработки полученных данных, наблюдений за процессами и моделирования процесса, установки или технологии.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728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4ECD93DF-5206-464A-A8F8-3134A6F51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938" y="1440336"/>
            <a:ext cx="10951528" cy="515001"/>
          </a:xfrm>
        </p:spPr>
        <p:txBody>
          <a:bodyPr/>
          <a:lstStyle/>
          <a:p>
            <a:pPr algn="ctr"/>
            <a:r>
              <a:rPr lang="ru-RU" sz="2000" dirty="0"/>
              <a:t>Практическая работа, освоение навыков и компетенций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D8D159-B13F-8F49-4057-678BD6F7A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8193" y="712407"/>
            <a:ext cx="9099274" cy="515688"/>
          </a:xfrm>
        </p:spPr>
        <p:txBody>
          <a:bodyPr/>
          <a:lstStyle/>
          <a:p>
            <a:pPr algn="ctr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Заключительный этап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952282F-6DA9-E752-F4B7-79169A4BDD8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96987" y="2127305"/>
            <a:ext cx="7460479" cy="4606004"/>
          </a:xfrm>
        </p:spPr>
        <p:txBody>
          <a:bodyPr>
            <a:normAutofit/>
          </a:bodyPr>
          <a:lstStyle/>
          <a:p>
            <a:pPr marL="13970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процессе решения задания финала участникам предстоит: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получить экспериментальные данные в процессе исследования биологических объектов на полигоне;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создать описание технологии выращивания заданного биологического объекта;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инженерно-биологическую систему (</a:t>
            </a:r>
            <a:r>
              <a:rPr lang="ru-RU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ситиферму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с комплектом технической документации (3D-модель, спецификации оборудования);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систему автоматизации разработанной установки;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собрать действующий прототип разработанной системы на полигоне и протестировать его;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latin typeface="+mn-lt"/>
                <a:ea typeface="Calibri" panose="020F0502020204030204" pitchFamily="34" charset="0"/>
              </a:rPr>
              <a:t>- провести ряд расчетов, включая оценку продуктивности и энергоэффективности разработанной системы.</a:t>
            </a:r>
            <a:endParaRPr lang="ru-RU" sz="2000" dirty="0">
              <a:latin typeface="+mn-lt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0CFB784-001F-E66B-8804-A54B8FE6E91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37506" y="2244437"/>
            <a:ext cx="3277590" cy="3719472"/>
          </a:xfrm>
        </p:spPr>
        <p:txBody>
          <a:bodyPr>
            <a:noAutofit/>
          </a:bodyPr>
          <a:lstStyle/>
          <a:p>
            <a:pPr marL="0" indent="92075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2000" i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полного цикла выращивания биологических объектов с разработкой инженерно-биологической системы на базе открытых лабораторных данных, полученных на полигоне в режиме реального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28673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A894B4F3-16FE-9583-8A5D-0A21D4DB99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Страницы профилей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95AAD84-B49C-50E8-1E6C-FF80E8DA3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6440" y="282095"/>
            <a:ext cx="7866458" cy="515688"/>
          </a:xfrm>
        </p:spPr>
        <p:txBody>
          <a:bodyPr/>
          <a:lstStyle/>
          <a:p>
            <a:pPr algn="l"/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Инженерные биологические системы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6A3FAE2-0BBD-EA6F-45F6-A36DE40A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772816"/>
            <a:ext cx="1737725" cy="17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D5C499-0CB8-12FB-C292-CEA042D8A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76872"/>
            <a:ext cx="7790142" cy="3672408"/>
          </a:xfrm>
          <a:prstGeom prst="rect">
            <a:avLst/>
          </a:prstGeom>
        </p:spPr>
      </p:pic>
      <p:pic>
        <p:nvPicPr>
          <p:cNvPr id="4100" name="Picture 4" descr="Инженерные биологические системы4">
            <a:extLst>
              <a:ext uri="{FF2B5EF4-FFF2-40B4-BE49-F238E27FC236}">
                <a16:creationId xmlns:a16="http://schemas.microsoft.com/office/drawing/2014/main" xmlns="" id="{E982B45B-9C32-BFC7-79D2-755D42FC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43021"/>
            <a:ext cx="4082540" cy="272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1870216" cy="65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01655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Профиль НТО: Геномное </a:t>
            </a:r>
            <a:r>
              <a:rPr lang="ru-RU" sz="3600" b="1" dirty="0">
                <a:solidFill>
                  <a:schemeClr val="bg1"/>
                </a:solidFill>
              </a:rPr>
              <a:t>редактирование 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3" y="4149081"/>
            <a:ext cx="2865723" cy="23289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84032" y="6492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>
                <a:solidFill>
                  <a:srgbClr val="2E2A25"/>
                </a:solidFill>
              </a:rPr>
              <a:t>for the development of a method for </a:t>
            </a:r>
            <a:r>
              <a:rPr lang="en-US" sz="1400" b="1" i="1" dirty="0">
                <a:solidFill>
                  <a:srgbClr val="2E2A25"/>
                </a:solidFill>
              </a:rPr>
              <a:t>genome editing</a:t>
            </a:r>
            <a:endParaRPr lang="ru-RU" sz="1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47" y="994507"/>
            <a:ext cx="4329077" cy="569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628913" y="4521462"/>
            <a:ext cx="2880320" cy="79208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13" y="1142655"/>
            <a:ext cx="2602483" cy="1547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373" y="1148626"/>
            <a:ext cx="1475244" cy="14752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72064" y="275594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2E2A25"/>
                </a:solidFill>
              </a:rPr>
              <a:t>с 2018–2019 учебного года</a:t>
            </a:r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8" y="122619"/>
            <a:ext cx="936104" cy="936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940" y="5840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cap="all" dirty="0">
                <a:latin typeface="Commissioner"/>
              </a:rPr>
              <a:t>ЭТАПЫ </a:t>
            </a:r>
            <a:r>
              <a:rPr lang="ru-RU" sz="3200" cap="all" dirty="0" smtClean="0">
                <a:latin typeface="Commissioner"/>
              </a:rPr>
              <a:t>СОРЕВНОВАНИЙ</a:t>
            </a:r>
            <a:r>
              <a:rPr lang="ru-RU" sz="3200" cap="all" dirty="0">
                <a:solidFill>
                  <a:srgbClr val="FF0000"/>
                </a:solidFill>
                <a:latin typeface="Commissioner"/>
              </a:rPr>
              <a:t/>
            </a:r>
            <a:br>
              <a:rPr lang="ru-RU" sz="3200" cap="all" dirty="0">
                <a:solidFill>
                  <a:srgbClr val="FF0000"/>
                </a:solidFill>
                <a:latin typeface="Commissioner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ЭТАП 1</a:t>
            </a:r>
          </a:p>
          <a:p>
            <a:r>
              <a:rPr lang="ru-RU" dirty="0">
                <a:solidFill>
                  <a:schemeClr val="tx1"/>
                </a:solidFill>
              </a:rPr>
              <a:t>В рамках первого отборочного этапа участникам предстоит решить задачи по биологии, химии и информатике в предметном туре и погрузиться в изучение содержания профиля через образовательный блок.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 рамках инженерного тура участники индивидуально решают задания профиля, связанные со компетенциями </a:t>
            </a:r>
            <a:r>
              <a:rPr lang="ru-RU" dirty="0" err="1">
                <a:solidFill>
                  <a:schemeClr val="tx1"/>
                </a:solidFill>
              </a:rPr>
              <a:t>биоинформатика</a:t>
            </a:r>
            <a:r>
              <a:rPr lang="ru-RU" dirty="0">
                <a:solidFill>
                  <a:schemeClr val="tx1"/>
                </a:solidFill>
              </a:rPr>
              <a:t> и «мокрая» биология.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8" y="122619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560" y="122619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cap="all" dirty="0">
                <a:latin typeface="Commissioner"/>
              </a:rPr>
              <a:t>ЭТАПЫ СОРЕВНОВАНИЙ</a:t>
            </a:r>
            <a:r>
              <a:rPr lang="ru-RU" cap="all" dirty="0">
                <a:solidFill>
                  <a:srgbClr val="FF0000"/>
                </a:solidFill>
                <a:latin typeface="Commissioner"/>
              </a:rPr>
              <a:t/>
            </a:r>
            <a:br>
              <a:rPr lang="ru-RU" cap="all" dirty="0">
                <a:solidFill>
                  <a:srgbClr val="FF0000"/>
                </a:solidFill>
                <a:latin typeface="Commissioner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ЭТАП 2</a:t>
            </a:r>
          </a:p>
          <a:p>
            <a:r>
              <a:rPr lang="ru-RU" dirty="0">
                <a:solidFill>
                  <a:schemeClr val="tx1"/>
                </a:solidFill>
              </a:rPr>
              <a:t>Задачи второго отборочного этапа позволяют развить необходимые компетенции участников и готовят команду к заключительному этапу. Команде предстоит решить задачи, относящиеся к синтетической биологии, технологиям управления свойствами биологических объектов, освоить инструменты </a:t>
            </a:r>
            <a:r>
              <a:rPr lang="ru-RU" dirty="0" err="1">
                <a:solidFill>
                  <a:schemeClr val="tx1"/>
                </a:solidFill>
              </a:rPr>
              <a:t>биоинформатического</a:t>
            </a:r>
            <a:r>
              <a:rPr lang="ru-RU" dirty="0">
                <a:solidFill>
                  <a:schemeClr val="tx1"/>
                </a:solidFill>
              </a:rPr>
              <a:t> анализа — программный пакет UGENE, базы данных NCBI и другие, язык программирования </a:t>
            </a:r>
            <a:r>
              <a:rPr lang="ru-RU" dirty="0" err="1">
                <a:solidFill>
                  <a:schemeClr val="tx1"/>
                </a:solidFill>
              </a:rPr>
              <a:t>Python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Составители заданий рекомендуют, чтобы все участники познакомились со всеми задачами, а решивший — объяснил решение каждому из участников команды. Это позволит повысить эрудицию команды и приблизит ее к победе. Участники команд второго этапа общаются в чате друг с другом и с разработчиками заданий.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На заключительный этап обычно проходят 10 команд.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8" y="122619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560" y="122619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cap="all" dirty="0">
                <a:latin typeface="Commissioner"/>
              </a:rPr>
              <a:t>ЭТАПЫ СОРЕВНОВАНИЙ</a:t>
            </a:r>
            <a:r>
              <a:rPr lang="ru-RU" cap="all" dirty="0">
                <a:solidFill>
                  <a:srgbClr val="FF0000"/>
                </a:solidFill>
                <a:latin typeface="Commissioner"/>
              </a:rPr>
              <a:t/>
            </a:r>
            <a:br>
              <a:rPr lang="ru-RU" cap="all" dirty="0">
                <a:solidFill>
                  <a:srgbClr val="FF0000"/>
                </a:solidFill>
                <a:latin typeface="Commissioner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ФИНАЛ</a:t>
            </a:r>
          </a:p>
          <a:p>
            <a:r>
              <a:rPr lang="ru-RU" dirty="0">
                <a:solidFill>
                  <a:schemeClr val="tx1"/>
                </a:solidFill>
              </a:rPr>
              <a:t>Заключительный этап профиля пройдет в лаборатории кафедры молекулярной биологии и биотехнологии факультета естественных наук НГУ и лаборатории геномного редактирования Регионального центра «Альтаир».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Задание финала школьного трека посвящено практическому применению метода геномного редактирования, финалисты будут работать с продуктами работы системы CRISPR\Cas9. Это реальный кейс от научных лабораторий ИХБФМ СО РАН и Новосибирского государственного университета. Участники команды-победителя должны успешно справиться с теоретическим туром по биологии и химии, продуктивно поработать в лаборатории и решить </a:t>
            </a:r>
            <a:r>
              <a:rPr lang="ru-RU" dirty="0" err="1">
                <a:solidFill>
                  <a:schemeClr val="tx1"/>
                </a:solidFill>
              </a:rPr>
              <a:t>биоинформатические</a:t>
            </a:r>
            <a:r>
              <a:rPr lang="ru-RU" dirty="0">
                <a:solidFill>
                  <a:schemeClr val="tx1"/>
                </a:solidFill>
              </a:rPr>
              <a:t> задания.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Таким образом, команды-финалисты смогут прикоснуться к синтетической биологии, одним из инструментов которой является технология геномного редактирования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8" y="122619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560" y="122619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-27384"/>
            <a:ext cx="9180512" cy="108012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Компетенции и </a:t>
            </a:r>
            <a:r>
              <a:rPr lang="ru-RU" sz="3600" b="1" dirty="0">
                <a:latin typeface="+mn-lt"/>
              </a:rPr>
              <a:t>команда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5850" y="1196752"/>
            <a:ext cx="8229600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Три типа задач </a:t>
            </a:r>
          </a:p>
          <a:p>
            <a:r>
              <a:rPr lang="ru-RU" b="1" dirty="0">
                <a:solidFill>
                  <a:schemeClr val="tx1"/>
                </a:solidFill>
              </a:rPr>
              <a:t>Биоинформатика</a:t>
            </a:r>
            <a:r>
              <a:rPr lang="ru-RU" dirty="0">
                <a:solidFill>
                  <a:schemeClr val="tx1"/>
                </a:solidFill>
              </a:rPr>
              <a:t> (базы данных, </a:t>
            </a:r>
            <a:r>
              <a:rPr lang="en-US" dirty="0">
                <a:solidFill>
                  <a:schemeClr val="tx1"/>
                </a:solidFill>
              </a:rPr>
              <a:t>UGENE…)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Python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биоинформатике,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возможно </a:t>
            </a:r>
            <a:r>
              <a:rPr lang="en-US" i="1" dirty="0">
                <a:solidFill>
                  <a:schemeClr val="tx1"/>
                </a:solidFill>
              </a:rPr>
              <a:t>R (</a:t>
            </a:r>
            <a:r>
              <a:rPr lang="ru-RU" i="1" dirty="0">
                <a:solidFill>
                  <a:schemeClr val="tx1"/>
                </a:solidFill>
              </a:rPr>
              <a:t>и статистика)</a:t>
            </a:r>
          </a:p>
          <a:p>
            <a:r>
              <a:rPr lang="ru-RU" b="1" dirty="0">
                <a:solidFill>
                  <a:schemeClr val="tx1"/>
                </a:solidFill>
              </a:rPr>
              <a:t>«Мокрая биология» </a:t>
            </a:r>
          </a:p>
          <a:p>
            <a:pPr lvl="1"/>
            <a:r>
              <a:rPr lang="ru-RU" dirty="0">
                <a:solidFill>
                  <a:schemeClr val="tx1"/>
                </a:solidFill>
              </a:rPr>
              <a:t>Расчетные задачи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</a:rPr>
              <a:t>Молекулярно-генетические процессы 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Компетенции (роли в команде )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Биоинформатик</a:t>
            </a:r>
            <a:r>
              <a:rPr lang="ru-RU" dirty="0">
                <a:solidFill>
                  <a:schemeClr val="tx1"/>
                </a:solidFill>
              </a:rPr>
              <a:t> (1 чел)</a:t>
            </a:r>
          </a:p>
          <a:p>
            <a:r>
              <a:rPr lang="ru-RU" dirty="0">
                <a:solidFill>
                  <a:schemeClr val="tx1"/>
                </a:solidFill>
              </a:rPr>
              <a:t>Лаборанты / мл. науч. </a:t>
            </a:r>
            <a:r>
              <a:rPr lang="ru-RU" dirty="0" err="1">
                <a:solidFill>
                  <a:schemeClr val="tx1"/>
                </a:solidFill>
              </a:rPr>
              <a:t>сотр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(2 чел)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22619"/>
            <a:ext cx="936104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056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25D59-68E9-41FD-AF2C-95419C79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2" y="0"/>
            <a:ext cx="5472608" cy="1052736"/>
          </a:xfrm>
        </p:spPr>
        <p:txBody>
          <a:bodyPr>
            <a:normAutofit/>
          </a:bodyPr>
          <a:lstStyle/>
          <a:p>
            <a:r>
              <a:rPr lang="ru-RU" sz="3600" b="1" dirty="0"/>
              <a:t>Ссылки на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726F90-EFF4-446B-8640-26A924C8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1556793"/>
            <a:ext cx="6552728" cy="4836429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Группа в ВК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vk.com/</a:t>
            </a:r>
            <a:r>
              <a:rPr lang="en-US" u="sng" dirty="0" err="1">
                <a:solidFill>
                  <a:srgbClr val="190DFF"/>
                </a:solidFill>
              </a:rPr>
              <a:t>onti_genome</a:t>
            </a:r>
            <a:r>
              <a:rPr lang="en-US" dirty="0">
                <a:solidFill>
                  <a:srgbClr val="190DFF"/>
                </a:solidFill>
              </a:rPr>
              <a:t> </a:t>
            </a:r>
            <a:r>
              <a:rPr lang="ru-RU" dirty="0">
                <a:solidFill>
                  <a:srgbClr val="190DFF"/>
                </a:solidFill>
              </a:rPr>
              <a:t> </a:t>
            </a:r>
            <a:endParaRPr lang="en-US" dirty="0">
              <a:solidFill>
                <a:srgbClr val="190DFF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НТО:Геном</a:t>
            </a:r>
            <a:endParaRPr lang="ru-RU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ntcontest.ru/</a:t>
            </a:r>
            <a:r>
              <a:rPr lang="en-US" u="sng" dirty="0" err="1">
                <a:solidFill>
                  <a:srgbClr val="190DFF"/>
                </a:solidFill>
              </a:rPr>
              <a:t>gened</a:t>
            </a:r>
            <a:r>
              <a:rPr lang="en-US" u="sng" dirty="0">
                <a:solidFill>
                  <a:srgbClr val="190DFF"/>
                </a:solidFill>
              </a:rPr>
              <a:t>/</a:t>
            </a:r>
            <a:endParaRPr lang="ru-RU" u="sng" dirty="0">
              <a:solidFill>
                <a:srgbClr val="190DFF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Урок НТО </a:t>
            </a:r>
            <a:r>
              <a:rPr lang="en-US" baseline="30000" dirty="0">
                <a:solidFill>
                  <a:schemeClr val="tx1"/>
                </a:solidFill>
              </a:rPr>
              <a:t>new</a:t>
            </a:r>
            <a:endParaRPr lang="ru-RU" baseline="30000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nti-lesson.ru/topics</a:t>
            </a:r>
            <a:endParaRPr lang="ru-RU" u="sng" dirty="0">
              <a:solidFill>
                <a:srgbClr val="190DFF"/>
              </a:solidFill>
            </a:endParaRPr>
          </a:p>
          <a:p>
            <a:r>
              <a:rPr lang="ru-RU" dirty="0"/>
              <a:t>Практическая биоинформатика</a:t>
            </a:r>
            <a:r>
              <a:rPr lang="en-US" dirty="0"/>
              <a:t> </a:t>
            </a:r>
            <a:r>
              <a:rPr lang="en-US" baseline="30000" dirty="0">
                <a:solidFill>
                  <a:schemeClr val="accent1"/>
                </a:solidFill>
              </a:rPr>
              <a:t>new</a:t>
            </a:r>
            <a:endParaRPr lang="ru-RU" dirty="0"/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sz="2800" u="sng" dirty="0">
                <a:solidFill>
                  <a:srgbClr val="190DFF"/>
                </a:solidFill>
              </a:rPr>
              <a:t>bit.ly/</a:t>
            </a:r>
            <a:r>
              <a:rPr lang="en-US" sz="2800" u="sng" dirty="0" err="1">
                <a:solidFill>
                  <a:srgbClr val="190DFF"/>
                </a:solidFill>
              </a:rPr>
              <a:t>ugene_edu</a:t>
            </a:r>
            <a:endParaRPr lang="ru-RU" sz="2800" u="sng" dirty="0">
              <a:solidFill>
                <a:srgbClr val="190DFF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Магистерская программа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aseline="30000" dirty="0">
                <a:solidFill>
                  <a:schemeClr val="tx1"/>
                </a:solidFill>
              </a:rPr>
              <a:t>new</a:t>
            </a:r>
            <a:endParaRPr lang="ru-RU" dirty="0">
              <a:solidFill>
                <a:schemeClr val="tx1"/>
              </a:solidFill>
            </a:endParaRP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sz="2800" u="sng" dirty="0">
                <a:solidFill>
                  <a:srgbClr val="190DFF"/>
                </a:solidFill>
              </a:rPr>
              <a:t>biotech.nsu.ru</a:t>
            </a:r>
            <a:endParaRPr lang="ru-RU" sz="2800" u="sng" dirty="0">
              <a:solidFill>
                <a:srgbClr val="190D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993084-4E27-44EE-AF08-C4401C78BF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5085581"/>
            <a:ext cx="1512000" cy="13401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909" y="478040"/>
            <a:ext cx="1620000" cy="4793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179888-EDA1-43BD-BA5D-55770F868D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15" y="3501008"/>
            <a:ext cx="1487194" cy="1267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983" y="2477527"/>
            <a:ext cx="1604395" cy="4598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982" y="1463495"/>
            <a:ext cx="1592660" cy="481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01E447-F0CB-205F-36C4-2A7A409EE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249656"/>
            <a:ext cx="936104" cy="936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C01E447-F0CB-205F-36C4-2A7A409EE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24965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527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Что внутри «НТО</a:t>
            </a:r>
            <a:r>
              <a:rPr lang="ru-RU" sz="3600" b="1" dirty="0" smtClean="0"/>
              <a:t>: </a:t>
            </a:r>
            <a:r>
              <a:rPr lang="ru-RU" sz="3600" b="1" dirty="0" err="1" smtClean="0"/>
              <a:t>Геном»а</a:t>
            </a:r>
            <a:r>
              <a:rPr lang="ru-RU" sz="3600" b="1" dirty="0"/>
              <a:t>?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53399"/>
              </p:ext>
            </p:extLst>
          </p:nvPr>
        </p:nvGraphicFramePr>
        <p:xfrm>
          <a:off x="1524002" y="1340768"/>
          <a:ext cx="9439277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6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60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868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Возрастная группа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Тематика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Программа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108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8–9 класс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Генная инженерия 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молекулярно-генетические процессы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полимеразная</a:t>
                      </a:r>
                      <a:r>
                        <a:rPr lang="ru-RU" sz="2000" baseline="0" dirty="0"/>
                        <a:t> цепная реакция</a:t>
                      </a:r>
                      <a:endParaRPr lang="ru-RU" sz="20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 err="1"/>
                        <a:t>рестрикционный</a:t>
                      </a:r>
                      <a:r>
                        <a:rPr lang="ru-RU" sz="2000" baseline="0" dirty="0"/>
                        <a:t> анализ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 err="1"/>
                        <a:t>секвенирование</a:t>
                      </a:r>
                      <a:r>
                        <a:rPr lang="ru-RU" sz="2000" baseline="0" dirty="0"/>
                        <a:t> по </a:t>
                      </a:r>
                      <a:r>
                        <a:rPr lang="ru-RU" sz="2000" baseline="0" dirty="0" err="1"/>
                        <a:t>Сэнгеру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работа в </a:t>
                      </a:r>
                      <a:r>
                        <a:rPr lang="en-US" sz="2000" dirty="0"/>
                        <a:t>UGENE</a:t>
                      </a:r>
                      <a:endParaRPr lang="ru-RU" sz="20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/>
                        <a:t>базы данных </a:t>
                      </a:r>
                      <a:r>
                        <a:rPr lang="en-US" sz="2000" baseline="0" dirty="0"/>
                        <a:t>NCBI</a:t>
                      </a:r>
                      <a:r>
                        <a:rPr lang="ru-RU" sz="2000" baseline="0" dirty="0"/>
                        <a:t>, </a:t>
                      </a:r>
                      <a:r>
                        <a:rPr lang="en-US" sz="2000" baseline="0" dirty="0" err="1"/>
                        <a:t>UniProt</a:t>
                      </a:r>
                      <a:r>
                        <a:rPr lang="en-US" sz="2000" baseline="0" dirty="0"/>
                        <a:t>…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Python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/>
                        <a:t>элементы статистического анализа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731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10–11 класс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Геномное редактирование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731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Студенты</a:t>
                      </a:r>
                      <a:r>
                        <a:rPr lang="ru-RU" sz="2000" baseline="0" dirty="0"/>
                        <a:t> </a:t>
                      </a:r>
                      <a:endParaRPr lang="ru-RU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63" y="260196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8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1605280" y="81281"/>
            <a:ext cx="9011920" cy="899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Учебник для 8–9 классов и не только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AB49FFE-A4BD-4131-92F4-B7BD1FF6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268760"/>
            <a:ext cx="10707920" cy="5570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59" y="179356"/>
            <a:ext cx="936104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281" y="17935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9E70E5-B70C-4662-91CE-858D753C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50" y="0"/>
            <a:ext cx="4750354" cy="2125266"/>
          </a:xfrm>
        </p:spPr>
        <p:txBody>
          <a:bodyPr>
            <a:noAutofit/>
          </a:bodyPr>
          <a:lstStyle/>
          <a:p>
            <a:r>
              <a:rPr lang="ru-RU" sz="3600" dirty="0"/>
              <a:t>Методическая работа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F5B57F1-3E7B-4D93-80A4-24A410B959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36712"/>
            <a:ext cx="3611966" cy="51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EDE0D2-0F6D-4C74-97E5-DACF89BF7F89}"/>
              </a:ext>
            </a:extLst>
          </p:cNvPr>
          <p:cNvSpPr txBox="1"/>
          <p:nvPr/>
        </p:nvSpPr>
        <p:spPr>
          <a:xfrm>
            <a:off x="5882150" y="1556792"/>
            <a:ext cx="5184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Содержание: </a:t>
            </a:r>
            <a:r>
              <a:rPr lang="ru-RU" sz="2400" dirty="0"/>
              <a:t>Краткая теория</a:t>
            </a:r>
          </a:p>
          <a:p>
            <a:r>
              <a:rPr lang="ru-RU" sz="2400" dirty="0"/>
              <a:t>Практикум со сложным оборудованием</a:t>
            </a:r>
          </a:p>
          <a:p>
            <a:r>
              <a:rPr lang="ru-RU" sz="2400" dirty="0"/>
              <a:t>Практикум с простым оборудование</a:t>
            </a:r>
          </a:p>
          <a:p>
            <a:r>
              <a:rPr lang="ru-RU" sz="2400" dirty="0"/>
              <a:t>Задачи</a:t>
            </a:r>
          </a:p>
          <a:p>
            <a:r>
              <a:rPr lang="ru-RU" sz="2400" dirty="0"/>
              <a:t>Темы для </a:t>
            </a:r>
            <a:r>
              <a:rPr lang="ru-RU" sz="2400" dirty="0" err="1"/>
              <a:t>дисскуссий</a:t>
            </a:r>
            <a:endParaRPr lang="ru-RU" sz="2400" dirty="0"/>
          </a:p>
          <a:p>
            <a:r>
              <a:rPr lang="ru-RU" sz="2400" dirty="0"/>
              <a:t>Модели и игры</a:t>
            </a:r>
          </a:p>
          <a:p>
            <a:r>
              <a:rPr lang="ru-RU" sz="2400" dirty="0"/>
              <a:t>Список литературы</a:t>
            </a:r>
          </a:p>
          <a:p>
            <a:r>
              <a:rPr lang="ru-RU" sz="2400" dirty="0"/>
              <a:t>Проекты</a:t>
            </a:r>
          </a:p>
          <a:p>
            <a:r>
              <a:rPr lang="ru-RU" sz="2400" dirty="0"/>
              <a:t>Практикум с эл. ресурсами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59" y="179356"/>
            <a:ext cx="936104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176" y="17935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70" t="10364" r="547" b="3600"/>
          <a:stretch/>
        </p:blipFill>
        <p:spPr>
          <a:xfrm>
            <a:off x="446706" y="274638"/>
            <a:ext cx="6336704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48" y="212540"/>
            <a:ext cx="936104" cy="936104"/>
          </a:xfrm>
          <a:prstGeom prst="rect">
            <a:avLst/>
          </a:prstGeom>
        </p:spPr>
      </p:pic>
      <p:pic>
        <p:nvPicPr>
          <p:cNvPr id="1026" name="Picture 2" descr="http://qrcoder.ru/code/?https%3A%2F%2Fntcontest.ru%2Ftracks%2Fnto-school%2Fproekt-novoy-meditsiny%2Fgenomnoe-redaktirovanie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3" y="1036029"/>
            <a:ext cx="1578868" cy="15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04112" y="2924944"/>
            <a:ext cx="486483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66194"/>
            <a:ext cx="11780100" cy="669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6A5E33B-F365-C2DA-2BD0-961F150D7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8" y="152354"/>
            <a:ext cx="6541587" cy="515688"/>
          </a:xfrm>
        </p:spPr>
        <p:txBody>
          <a:bodyPr/>
          <a:lstStyle/>
          <a:p>
            <a:pPr algn="l"/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Готовые </a:t>
            </a: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материалы</a:t>
            </a:r>
            <a:r>
              <a:rPr lang="ru-RU" sz="32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 и ресурсы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3026FE3-0C70-3D42-CC10-1109B92367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5360" y="2420888"/>
            <a:ext cx="3757138" cy="2270793"/>
          </a:xfrm>
        </p:spPr>
        <p:txBody>
          <a:bodyPr>
            <a:noAutofit/>
          </a:bodyPr>
          <a:lstStyle/>
          <a:p>
            <a:pPr marL="173038" indent="-173038"/>
            <a:r>
              <a:rPr lang="ru-RU" sz="2400" dirty="0"/>
              <a:t>Подробные разборы задач с пояснениями от команды профиля.</a:t>
            </a:r>
          </a:p>
          <a:p>
            <a:pPr marL="173038" indent="-173038"/>
            <a:r>
              <a:rPr lang="ru-RU" sz="2400" dirty="0"/>
              <a:t>Полный </a:t>
            </a:r>
            <a:r>
              <a:rPr lang="ru-RU" sz="2400" dirty="0" smtClean="0"/>
              <a:t>путь </a:t>
            </a:r>
            <a:r>
              <a:rPr lang="ru-RU" sz="2400" dirty="0"/>
              <a:t>участника </a:t>
            </a:r>
            <a:r>
              <a:rPr lang="ru-RU" sz="2400" dirty="0" smtClean="0"/>
              <a:t>с разбивкой </a:t>
            </a:r>
            <a:r>
              <a:rPr lang="ru-RU" sz="2400" dirty="0"/>
              <a:t>на варианты и роли</a:t>
            </a:r>
            <a:r>
              <a:rPr lang="ru-RU" sz="18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F672AD9-764F-E8FB-E818-EF6541C8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7753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8E028B-5A73-80A2-93CA-637EA955A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6" y="2079712"/>
            <a:ext cx="7178055" cy="445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35222" y="1340768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https://ntcontest.ru/study/problembooks</a:t>
            </a:r>
            <a:r>
              <a:rPr lang="en-US" sz="2800" dirty="0" smtClean="0">
                <a:hlinkClick r:id="rId4"/>
              </a:rPr>
              <a:t>/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70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696" y="31263"/>
            <a:ext cx="10648492" cy="8774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Отличия НТО от других олимпиад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5" y="836712"/>
            <a:ext cx="5422946" cy="23250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/>
              <a:t>не по предметам школьной программы</a:t>
            </a:r>
          </a:p>
          <a:p>
            <a:pPr>
              <a:spcBef>
                <a:spcPts val="0"/>
              </a:spcBef>
            </a:pPr>
            <a:r>
              <a:rPr lang="ru-RU" b="1" dirty="0"/>
              <a:t>командная</a:t>
            </a:r>
          </a:p>
          <a:p>
            <a:pPr>
              <a:spcBef>
                <a:spcPts val="0"/>
              </a:spcBef>
            </a:pPr>
            <a:r>
              <a:rPr lang="ru-RU" b="1" dirty="0"/>
              <a:t>инженерная</a:t>
            </a:r>
          </a:p>
          <a:p>
            <a:pPr>
              <a:spcBef>
                <a:spcPts val="0"/>
              </a:spcBef>
            </a:pPr>
            <a:r>
              <a:rPr lang="ru-RU" b="1" dirty="0"/>
              <a:t>практика</a:t>
            </a:r>
          </a:p>
          <a:p>
            <a:pPr>
              <a:spcBef>
                <a:spcPts val="0"/>
              </a:spcBef>
            </a:pPr>
            <a:r>
              <a:rPr lang="ru-RU" b="1" dirty="0"/>
              <a:t>классная</a:t>
            </a:r>
          </a:p>
        </p:txBody>
      </p:sp>
      <p:pic>
        <p:nvPicPr>
          <p:cNvPr id="1026" name="Picture 2" descr="https://sun9-41.userapi.com/impg/aDluKQgAD67wbXT2C7lZsVBmb-0mFn__5MTKSQ/KaQcGZ2royM.jpg?size=1620x1080&amp;quality=96&amp;sign=39eda077b1679af258fc19b28b4bb6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908720"/>
            <a:ext cx="421246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71.userapi.com/impg/nxb8FrTm-UPNFQkyv-owT68YrJVNQ2mJQo80_Q/JaQtuN8bkJY.jpg?size=1620x1080&amp;quality=96&amp;sign=50d4de340d9baa872de03318547ac5f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56" y="3908221"/>
            <a:ext cx="4234793" cy="2713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sun9-15.userapi.com/impg/vANTB62j1xepq9ekMJzeNUGCFyYGOtZMnsvlmQ/aV_lQjAMu6Y.jpg?size=2560x1707&amp;quality=95&amp;sign=d9cec17a0798d631a7b468b42fc32b1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75" y="3872275"/>
            <a:ext cx="4232736" cy="282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73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88640"/>
            <a:ext cx="11324795" cy="643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6775"/>
            <a:ext cx="8784976" cy="1152128"/>
          </a:xfrm>
        </p:spPr>
        <p:txBody>
          <a:bodyPr>
            <a:normAutofit/>
          </a:bodyPr>
          <a:lstStyle/>
          <a:p>
            <a:r>
              <a:rPr lang="ru-RU" sz="3600" b="1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НТО: 40+ профилей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9" y="1191895"/>
            <a:ext cx="5184576" cy="3399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900" y="1268760"/>
            <a:ext cx="4632676" cy="3593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99" y="4691253"/>
            <a:ext cx="5184576" cy="2041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790" y="4879469"/>
            <a:ext cx="4625785" cy="191159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xmlns="" id="{569E8F32-A942-4855-9DE4-5140DD717C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66775"/>
            <a:ext cx="4968552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g1404b78b1c5_1_6"/>
          <p:cNvSpPr txBox="1">
            <a:spLocks noGrp="1"/>
          </p:cNvSpPr>
          <p:nvPr>
            <p:ph type="ctrTitle"/>
          </p:nvPr>
        </p:nvSpPr>
        <p:spPr bwMode="auto">
          <a:xfrm>
            <a:off x="3215680" y="332656"/>
            <a:ext cx="4176464" cy="5156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b" anchorCtr="0">
            <a:spAutoFit/>
          </a:bodyPr>
          <a:lstStyle/>
          <a:p>
            <a:pPr>
              <a:defRPr/>
            </a:pPr>
            <a:r>
              <a:rPr lang="ru-RU" sz="3600" dirty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Направления НТО</a:t>
            </a:r>
            <a:endParaRPr sz="3600" dirty="0">
              <a:ln w="18415" cmpd="sng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88139"/>
              </p:ext>
            </p:extLst>
          </p:nvPr>
        </p:nvGraphicFramePr>
        <p:xfrm>
          <a:off x="0" y="1329429"/>
          <a:ext cx="12192000" cy="560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48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79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cap="all" dirty="0">
                          <a:solidFill>
                            <a:schemeClr val="bg1"/>
                          </a:solidFill>
                          <a:latin typeface="Corbel"/>
                        </a:rPr>
                        <a:t>Математика и информационные технологии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  <a:miter/>
                    </a:lnL>
                    <a:lnR w="38100" algn="ctr">
                      <a:solidFill>
                        <a:schemeClr val="bg1"/>
                      </a:solidFill>
                      <a:miter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  <a:miter/>
                    </a:lnB>
                    <a:solidFill>
                      <a:srgbClr val="965AA5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Инженерные науки и индустрии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38100" algn="ctr">
                      <a:solidFill>
                        <a:schemeClr val="bg1"/>
                      </a:solidFill>
                      <a:miter/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  <a:solidFill>
                      <a:srgbClr val="19A89D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Робототехника и транспортные системы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 anchor="ctr"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  <a:solidFill>
                      <a:srgbClr val="42A2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5780">
                <a:tc rowSpan="2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Автоматизация бизнес-процессов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Большие данные и машинное обучение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Информационная безопасность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Искусственный интеллект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u="sng" dirty="0">
                          <a:solidFill>
                            <a:schemeClr val="accent1">
                              <a:lumMod val="50000"/>
                              <a:lumOff val="50000"/>
                            </a:schemeClr>
                          </a:solidFill>
                          <a:latin typeface="Corbel Light"/>
                        </a:rPr>
                        <a:t>Технологии беспроводной связи</a:t>
                      </a:r>
                      <a:endParaRPr b="1" u="sng" dirty="0">
                        <a:solidFill>
                          <a:schemeClr val="accent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Технологии компьютерного зрения и цифровые сервисы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Программная инженерия финансовых технологий</a:t>
                      </a:r>
                      <a:endParaRPr dirty="0"/>
                    </a:p>
                  </a:txBody>
                  <a:tcPr marL="46900" marR="46900" marT="0" marB="0">
                    <a:lnL w="12700" algn="ctr">
                      <a:noFill/>
                      <a:miter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Аэрокосмические системы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u="sng" dirty="0">
                          <a:solidFill>
                            <a:schemeClr val="accent1">
                              <a:lumMod val="50000"/>
                              <a:lumOff val="50000"/>
                            </a:schemeClr>
                          </a:solidFill>
                          <a:latin typeface="Corbel Light"/>
                        </a:rPr>
                        <a:t>Интеллектуальные энергетические системы</a:t>
                      </a:r>
                      <a:endParaRPr b="1" u="sng" dirty="0">
                        <a:solidFill>
                          <a:schemeClr val="accent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Информационные технологии в строительстве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Передовые производственные технологии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Спутниковые системы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Умный город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</a:rPr>
                        <a:t>Фотоника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Цифровое месторождение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Цифровое производство в машиностроении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Цифровые сенсорные системы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Цифровые технологии в архитектуре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</a:rPr>
                        <a:t>Ядерные технологии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3200" dirty="0" smtClean="0">
                        <a:latin typeface="Corbel Light"/>
                        <a:ea typeface="Montserrat"/>
                        <a:cs typeface="Montserrat"/>
                        <a:hlinkClick r:id="rId3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en-US" sz="3200" dirty="0" smtClean="0">
                          <a:latin typeface="Corbel Light"/>
                          <a:ea typeface="Montserrat"/>
                          <a:cs typeface="Montserrat"/>
                          <a:hlinkClick r:id="rId3"/>
                        </a:rPr>
                        <a:t>https://ntcontest.ru/</a:t>
                      </a:r>
                      <a:r>
                        <a:rPr lang="ru-RU" sz="3200" dirty="0" smtClean="0">
                          <a:latin typeface="Corbel Light"/>
                          <a:ea typeface="Montserrat"/>
                          <a:cs typeface="Montserrat"/>
                        </a:rPr>
                        <a:t> </a:t>
                      </a:r>
                      <a:endParaRPr lang="ru-RU" sz="3200" dirty="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Автономные транспортные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Беспилотные автономные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Водные робототехнические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Интеллектуальные робототехнические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Летающая робототехника</a:t>
                      </a:r>
                      <a:endParaRPr lang="ru-RU" sz="16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8780"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Социально-гуманитарные </a:t>
                      </a:r>
                      <a:b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</a:b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науки и технологии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  <a:miter/>
                    </a:lnB>
                    <a:solidFill>
                      <a:srgbClr val="FECB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3152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 b="1" i="0" cap="all">
                          <a:solidFill>
                            <a:srgbClr val="FFFFFF"/>
                          </a:solidFill>
                          <a:latin typeface="Corbel"/>
                          <a:ea typeface="+mn-ea"/>
                          <a:cs typeface="+mn-cs"/>
                        </a:rPr>
                        <a:t>Естественные науки и технологии</a:t>
                      </a:r>
                      <a:endParaRPr lang="ru-RU" sz="160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377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377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Анализ космических снимков и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геопространственных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 данных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Научная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медиакоммуникация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latin typeface="Corbel Light"/>
                        <a:ea typeface="+mn-ea"/>
                        <a:cs typeface="+mn-cs"/>
                      </a:endParaRPr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Разработка компьютерных игр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Технологии виртуальной реальности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Технологии дополненной реальности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Технологическое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мейкерство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latin typeface="Corbel Light"/>
                        <a:ea typeface="+mn-ea"/>
                        <a:cs typeface="+mn-cs"/>
                      </a:endParaRPr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Технологическое предпринимательство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Урбанистика</a:t>
                      </a:r>
                      <a:endParaRPr dirty="0"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Цифровая гидрометеоро</a:t>
                      </a:r>
                      <a:r>
                        <a:rPr lang="ru-RU" sz="1600" dirty="0">
                          <a:latin typeface="Corbel Light"/>
                        </a:rPr>
                        <a:t>логия</a:t>
                      </a:r>
                      <a:endParaRPr dirty="0"/>
                    </a:p>
                  </a:txBody>
                  <a:tcPr marL="46900" marR="46900" marT="0" marB="0">
                    <a:lnL w="38100" algn="ctr">
                      <a:solidFill>
                        <a:schemeClr val="bg1"/>
                      </a:solidFill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u="sng" dirty="0">
                          <a:solidFill>
                            <a:schemeClr val="accent1">
                              <a:lumMod val="50000"/>
                              <a:lumOff val="50000"/>
                            </a:schemeClr>
                          </a:solidFill>
                          <a:latin typeface="Corbel Light"/>
                          <a:ea typeface="Montserrat"/>
                          <a:cs typeface="Montserrat"/>
                        </a:rPr>
                        <a:t>Геномное редактирование</a:t>
                      </a:r>
                      <a:endParaRPr b="1" u="sng" dirty="0">
                        <a:solidFill>
                          <a:schemeClr val="accent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u="sng" dirty="0">
                          <a:solidFill>
                            <a:schemeClr val="accent1">
                              <a:lumMod val="50000"/>
                              <a:lumOff val="50000"/>
                            </a:schemeClr>
                          </a:solidFill>
                          <a:latin typeface="Corbel Light"/>
                          <a:ea typeface="Montserrat"/>
                          <a:cs typeface="Montserrat"/>
                        </a:rPr>
                        <a:t>Инженерные биологические системы</a:t>
                      </a:r>
                      <a:endParaRPr b="1" u="sng" dirty="0">
                        <a:solidFill>
                          <a:schemeClr val="accent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Инфохимия</a:t>
                      </a: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Квантовый инжиниринг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Наносистемы</a:t>
                      </a: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 и </a:t>
                      </a: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наноинженерия</a:t>
                      </a: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Нейротехнологии</a:t>
                      </a: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 и когнитивные науки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Новые материалы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Современная пищевая инженерия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Анализ космических снимков и геопространственных данных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Научная медиакоммуникация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Разработка компьютерных игр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Технологии виртуальной реальности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Технологии дополненной реальности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Технологическое мейкерство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Технологическое предпринимательство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Урбанистика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Цифровая гидрометеорология</a:t>
                      </a: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8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172862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1424</Words>
  <Application>Microsoft Office PowerPoint</Application>
  <PresentationFormat>Широкоэкранный</PresentationFormat>
  <Paragraphs>245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3" baseType="lpstr">
      <vt:lpstr>Corbel Light</vt:lpstr>
      <vt:lpstr>Wingdings</vt:lpstr>
      <vt:lpstr>CirceRounded</vt:lpstr>
      <vt:lpstr>Montserrat</vt:lpstr>
      <vt:lpstr>Commissioner</vt:lpstr>
      <vt:lpstr>Calibri</vt:lpstr>
      <vt:lpstr>Courier New</vt:lpstr>
      <vt:lpstr>Times New Roman</vt:lpstr>
      <vt:lpstr>Lato Light</vt:lpstr>
      <vt:lpstr>Arial</vt:lpstr>
      <vt:lpstr>Corbel</vt:lpstr>
      <vt:lpstr>Tahoma</vt:lpstr>
      <vt:lpstr>La mente</vt:lpstr>
      <vt:lpstr>Презентация PowerPoint</vt:lpstr>
      <vt:lpstr>Концепция технологического развития  на период до 2030 года</vt:lpstr>
      <vt:lpstr>Презентация PowerPoint</vt:lpstr>
      <vt:lpstr>Презентация PowerPoint</vt:lpstr>
      <vt:lpstr>Отличия НТО от других олимпиад</vt:lpstr>
      <vt:lpstr>Презентация PowerPoint</vt:lpstr>
      <vt:lpstr>НТО: 40+ профилей</vt:lpstr>
      <vt:lpstr>Направления НТО</vt:lpstr>
      <vt:lpstr>Презентация PowerPoint</vt:lpstr>
      <vt:lpstr>Презентация PowerPoint</vt:lpstr>
      <vt:lpstr>Годовой цикл </vt:lpstr>
      <vt:lpstr>Презентация PowerPoint</vt:lpstr>
      <vt:lpstr>Готовые материалы и ресурсы</vt:lpstr>
      <vt:lpstr>Готовые материалы и ресурсы</vt:lpstr>
      <vt:lpstr>Дополнительные ресурсы НТО </vt:lpstr>
      <vt:lpstr>Презентация PowerPoint</vt:lpstr>
      <vt:lpstr>Презентация PowerPoint</vt:lpstr>
      <vt:lpstr>Презентация PowerPoint</vt:lpstr>
      <vt:lpstr>Профиль НТО:  Инженерные биологические системы</vt:lpstr>
      <vt:lpstr>Презентация PowerPoint</vt:lpstr>
      <vt:lpstr>Траектория движения школьника</vt:lpstr>
      <vt:lpstr>Презентация PowerPoint</vt:lpstr>
      <vt:lpstr> </vt:lpstr>
      <vt:lpstr>Команды и роли</vt:lpstr>
      <vt:lpstr>Команды и роли</vt:lpstr>
      <vt:lpstr>Команды и роли</vt:lpstr>
      <vt:lpstr>ТРЕБОВАНИЯ К КОМАНДЕ </vt:lpstr>
      <vt:lpstr>Заключительный этап</vt:lpstr>
      <vt:lpstr>Инженерные биологические системы</vt:lpstr>
      <vt:lpstr>Профиль НТО: Геномное редактирование  </vt:lpstr>
      <vt:lpstr>ЭТАПЫ СОРЕВНОВАНИЙ </vt:lpstr>
      <vt:lpstr>ЭТАПЫ СОРЕВНОВАНИЙ </vt:lpstr>
      <vt:lpstr>ЭТАПЫ СОРЕВНОВАНИЙ </vt:lpstr>
      <vt:lpstr>Компетенции и команда</vt:lpstr>
      <vt:lpstr>Ссылки на ресурсы</vt:lpstr>
      <vt:lpstr>Что внутри «НТО: Геном»а?</vt:lpstr>
      <vt:lpstr>Презентация PowerPoint</vt:lpstr>
      <vt:lpstr>Методическая работа</vt:lpstr>
      <vt:lpstr>Презентация PowerPoint</vt:lpstr>
      <vt:lpstr>Готовые материалы и ресурсы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1</cp:lastModifiedBy>
  <cp:revision>33</cp:revision>
  <dcterms:modified xsi:type="dcterms:W3CDTF">2024-01-11T06:28:53Z</dcterms:modified>
</cp:coreProperties>
</file>